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4"/>
  </p:notesMasterIdLst>
  <p:sldIdLst>
    <p:sldId id="273" r:id="rId6"/>
    <p:sldId id="283" r:id="rId7"/>
    <p:sldId id="292" r:id="rId8"/>
    <p:sldId id="297" r:id="rId9"/>
    <p:sldId id="290" r:id="rId10"/>
    <p:sldId id="308" r:id="rId11"/>
    <p:sldId id="299" r:id="rId12"/>
    <p:sldId id="312" r:id="rId13"/>
    <p:sldId id="313" r:id="rId14"/>
    <p:sldId id="314" r:id="rId15"/>
    <p:sldId id="310" r:id="rId16"/>
    <p:sldId id="311" r:id="rId17"/>
    <p:sldId id="304" r:id="rId18"/>
    <p:sldId id="278" r:id="rId19"/>
    <p:sldId id="309" r:id="rId20"/>
    <p:sldId id="284" r:id="rId21"/>
    <p:sldId id="301" r:id="rId22"/>
    <p:sldId id="306" r:id="rId2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D457"/>
    <a:srgbClr val="0054A4"/>
    <a:srgbClr val="00FFFF"/>
    <a:srgbClr val="66FFFF"/>
    <a:srgbClr val="000000"/>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132"/>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12/2/2020</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5943600"/>
            <a:ext cx="7543800" cy="838200"/>
          </a:xfrm>
        </p:spPr>
        <p:txBody>
          <a:bodyPr>
            <a:normAutofit lnSpcReduction="10000"/>
          </a:bodyPr>
          <a:lstStyle/>
          <a:p>
            <a:r>
              <a:rPr lang="en-US" sz="2800" b="1" dirty="0">
                <a:solidFill>
                  <a:schemeClr val="tx1"/>
                </a:solidFill>
              </a:rPr>
              <a:t>Washoe County </a:t>
            </a:r>
            <a:r>
              <a:rPr lang="en-US" sz="2800" b="1" i="1" dirty="0">
                <a:solidFill>
                  <a:schemeClr val="tx1"/>
                </a:solidFill>
              </a:rPr>
              <a:t>Board of Adjustment </a:t>
            </a:r>
          </a:p>
          <a:p>
            <a:pPr>
              <a:spcBef>
                <a:spcPts val="0"/>
              </a:spcBef>
            </a:pPr>
            <a:r>
              <a:rPr lang="en-US" sz="2400" b="1" i="1" dirty="0">
                <a:solidFill>
                  <a:schemeClr val="tx1"/>
                </a:solidFill>
              </a:rPr>
              <a:t>December 3, 2020</a:t>
            </a:r>
          </a:p>
        </p:txBody>
      </p:sp>
      <p:sp>
        <p:nvSpPr>
          <p:cNvPr id="4" name="Title 3"/>
          <p:cNvSpPr>
            <a:spLocks noGrp="1"/>
          </p:cNvSpPr>
          <p:nvPr>
            <p:ph type="ctrTitle"/>
          </p:nvPr>
        </p:nvSpPr>
        <p:spPr>
          <a:xfrm>
            <a:off x="762000" y="-76200"/>
            <a:ext cx="8382000" cy="1066800"/>
          </a:xfrm>
        </p:spPr>
        <p:txBody>
          <a:bodyPr/>
          <a:lstStyle/>
          <a:p>
            <a:r>
              <a:rPr lang="en-US" sz="3600" dirty="0">
                <a:solidFill>
                  <a:schemeClr val="tx1"/>
                </a:solidFill>
              </a:rPr>
              <a:t>WADMIN20-0010</a:t>
            </a:r>
            <a:br>
              <a:rPr lang="en-US" sz="3600" dirty="0">
                <a:solidFill>
                  <a:schemeClr val="tx1"/>
                </a:solidFill>
              </a:rPr>
            </a:br>
            <a:r>
              <a:rPr lang="en-US" sz="3600" dirty="0">
                <a:solidFill>
                  <a:schemeClr val="tx1"/>
                </a:solidFill>
              </a:rPr>
              <a:t>The Club at ArrowCreek Pickleball Court</a:t>
            </a:r>
          </a:p>
        </p:txBody>
      </p:sp>
      <p:pic>
        <p:nvPicPr>
          <p:cNvPr id="2" name="Picture 1">
            <a:extLst>
              <a:ext uri="{FF2B5EF4-FFF2-40B4-BE49-F238E27FC236}">
                <a16:creationId xmlns:a16="http://schemas.microsoft.com/office/drawing/2014/main" id="{FC1C537E-B236-4690-B2EE-4AD9F6B7D12F}"/>
              </a:ext>
            </a:extLst>
          </p:cNvPr>
          <p:cNvPicPr>
            <a:picLocks noChangeAspect="1"/>
          </p:cNvPicPr>
          <p:nvPr/>
        </p:nvPicPr>
        <p:blipFill rotWithShape="1">
          <a:blip r:embed="rId2"/>
          <a:srcRect r="1526" b="10000"/>
          <a:stretch/>
        </p:blipFill>
        <p:spPr>
          <a:xfrm>
            <a:off x="1143000" y="990600"/>
            <a:ext cx="7030912" cy="4876800"/>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228600" y="1066800"/>
            <a:ext cx="8915400" cy="4724400"/>
          </a:xfrm>
        </p:spPr>
        <p:txBody>
          <a:bodyPr>
            <a:normAutofit/>
          </a:bodyPr>
          <a:lstStyle/>
          <a:p>
            <a:r>
              <a:rPr lang="en-US" dirty="0"/>
              <a:t>The request is for an administrative permit to allow for the use of indoor sports &amp; recreation for a 9,000 sq. ft. indoor pickleball court on a 149-acre property</a:t>
            </a:r>
          </a:p>
          <a:p>
            <a:r>
              <a:rPr lang="en-US" dirty="0"/>
              <a:t>Also, to allow for grading of a 669 sq. ft. of several man-made areas which exceed 30% slope located within the proposed parking lot and drop-off area</a:t>
            </a:r>
          </a:p>
          <a:p>
            <a:pPr marL="0" indent="0">
              <a:buNone/>
            </a:pPr>
            <a:r>
              <a:rPr lang="en-US" dirty="0"/>
              <a:t> </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Community Development Department\Boards and Commissions\Board of Adjustment\BOA Cases\2018 Cases\WSUP18-0016 Club at Arrowcreek\Staff Report\Vicinity Map.jpg"/>
          <p:cNvPicPr>
            <a:picLocks noGrp="1"/>
          </p:cNvPicPr>
          <p:nvPr>
            <p:ph idx="1"/>
          </p:nvPr>
        </p:nvPicPr>
        <p:blipFill rotWithShape="1">
          <a:blip r:embed="rId2">
            <a:extLst>
              <a:ext uri="{28A0092B-C50C-407E-A947-70E740481C1C}">
                <a14:useLocalDpi xmlns:a14="http://schemas.microsoft.com/office/drawing/2010/main" val="0"/>
              </a:ext>
            </a:extLst>
          </a:blip>
          <a:srcRect l="14030" t="8417" r="7711" b="18331"/>
          <a:stretch/>
        </p:blipFill>
        <p:spPr bwMode="auto">
          <a:xfrm>
            <a:off x="1" y="838200"/>
            <a:ext cx="4114800" cy="5734797"/>
          </a:xfrm>
          <a:prstGeom prst="rect">
            <a:avLst/>
          </a:prstGeom>
          <a:noFill/>
          <a:ln>
            <a:noFill/>
          </a:ln>
        </p:spPr>
      </p:pic>
      <p:pic>
        <p:nvPicPr>
          <p:cNvPr id="2" name="Picture 1">
            <a:extLst>
              <a:ext uri="{FF2B5EF4-FFF2-40B4-BE49-F238E27FC236}">
                <a16:creationId xmlns:a16="http://schemas.microsoft.com/office/drawing/2014/main" id="{E521BC6F-E7C3-40CF-A757-B4DF9840FE9D}"/>
              </a:ext>
            </a:extLst>
          </p:cNvPr>
          <p:cNvPicPr>
            <a:picLocks noChangeAspect="1"/>
          </p:cNvPicPr>
          <p:nvPr/>
        </p:nvPicPr>
        <p:blipFill>
          <a:blip r:embed="rId3"/>
          <a:stretch>
            <a:fillRect/>
          </a:stretch>
        </p:blipFill>
        <p:spPr>
          <a:xfrm>
            <a:off x="4267200" y="457200"/>
            <a:ext cx="5172797" cy="5353797"/>
          </a:xfrm>
          <a:prstGeom prst="rect">
            <a:avLst/>
          </a:prstGeom>
        </p:spPr>
      </p:pic>
    </p:spTree>
    <p:extLst>
      <p:ext uri="{BB962C8B-B14F-4D97-AF65-F5344CB8AC3E}">
        <p14:creationId xmlns:p14="http://schemas.microsoft.com/office/powerpoint/2010/main" val="1657936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458200" cy="4419600"/>
          </a:xfrm>
        </p:spPr>
        <p:txBody>
          <a:bodyPr>
            <a:normAutofit/>
          </a:bodyPr>
          <a:lstStyle/>
          <a:p>
            <a:r>
              <a:rPr lang="en-US" dirty="0"/>
              <a:t>The Club at ArrowCreek is a member only facility with two 18-hole golf courses and associated facilities </a:t>
            </a:r>
          </a:p>
          <a:p>
            <a:r>
              <a:rPr lang="en-US" dirty="0"/>
              <a:t>Over the past few years new facilities have been added and updated to further the sustainability of the overall facility</a:t>
            </a:r>
          </a:p>
        </p:txBody>
      </p:sp>
      <p:sp>
        <p:nvSpPr>
          <p:cNvPr id="3" name="Title 2"/>
          <p:cNvSpPr>
            <a:spLocks noGrp="1"/>
          </p:cNvSpPr>
          <p:nvPr>
            <p:ph type="title"/>
          </p:nvPr>
        </p:nvSpPr>
        <p:spPr/>
        <p:txBody>
          <a:bodyPr/>
          <a:lstStyle/>
          <a:p>
            <a:r>
              <a:rPr lang="en-US" dirty="0"/>
              <a:t>Background</a:t>
            </a:r>
          </a:p>
        </p:txBody>
      </p:sp>
    </p:spTree>
    <p:extLst>
      <p:ext uri="{BB962C8B-B14F-4D97-AF65-F5344CB8AC3E}">
        <p14:creationId xmlns:p14="http://schemas.microsoft.com/office/powerpoint/2010/main" val="30000587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19200"/>
            <a:ext cx="9144000" cy="4572000"/>
          </a:xfrm>
        </p:spPr>
        <p:txBody>
          <a:bodyPr>
            <a:normAutofit/>
          </a:bodyPr>
          <a:lstStyle/>
          <a:p>
            <a:r>
              <a:rPr lang="en-US" dirty="0"/>
              <a:t>In 2018 indoor sports &amp; recreation use type was approved for a 7,000 sq. ft. pickleball facility adjacent to the clubhouse in the Club parking lot area</a:t>
            </a:r>
          </a:p>
          <a:p>
            <a:r>
              <a:rPr lang="en-US" dirty="0"/>
              <a:t>However, the applicant decided to move the location of the courts because of impacts to views for the neighboring properties’ and loss of parking spaces in the parking lot</a:t>
            </a:r>
          </a:p>
        </p:txBody>
      </p:sp>
      <p:sp>
        <p:nvSpPr>
          <p:cNvPr id="3" name="Title 2"/>
          <p:cNvSpPr>
            <a:spLocks noGrp="1"/>
          </p:cNvSpPr>
          <p:nvPr>
            <p:ph type="title"/>
          </p:nvPr>
        </p:nvSpPr>
        <p:spPr/>
        <p:txBody>
          <a:bodyPr/>
          <a:lstStyle/>
          <a:p>
            <a:r>
              <a:rPr lang="en-US" dirty="0"/>
              <a:t>Background </a:t>
            </a:r>
          </a:p>
        </p:txBody>
      </p:sp>
    </p:spTree>
    <p:extLst>
      <p:ext uri="{BB962C8B-B14F-4D97-AF65-F5344CB8AC3E}">
        <p14:creationId xmlns:p14="http://schemas.microsoft.com/office/powerpoint/2010/main" val="2049928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915400" cy="4572000"/>
          </a:xfrm>
        </p:spPr>
        <p:txBody>
          <a:bodyPr>
            <a:normAutofit/>
          </a:bodyPr>
          <a:lstStyle/>
          <a:p>
            <a:r>
              <a:rPr lang="en-US" dirty="0"/>
              <a:t>The applicant is now proposing to construct a 9,000 sq. ft. pickle ball court approximately 2,400 feet northwest of the  clubhouse adjacent to a Truckee Meadows Water Authority (TMWA) water tank</a:t>
            </a:r>
          </a:p>
          <a:p>
            <a:r>
              <a:rPr lang="en-US" dirty="0"/>
              <a:t>The building will include 4 indoor pickleball courts, restrooms and storage area and operate from 7 AM to 9 PM</a:t>
            </a:r>
          </a:p>
        </p:txBody>
      </p:sp>
      <p:sp>
        <p:nvSpPr>
          <p:cNvPr id="3" name="Title 2"/>
          <p:cNvSpPr>
            <a:spLocks noGrp="1"/>
          </p:cNvSpPr>
          <p:nvPr>
            <p:ph type="title"/>
          </p:nvPr>
        </p:nvSpPr>
        <p:spPr>
          <a:xfrm>
            <a:off x="1219200" y="76200"/>
            <a:ext cx="7543800" cy="762000"/>
          </a:xfrm>
        </p:spPr>
        <p:txBody>
          <a:bodyPr/>
          <a:lstStyle/>
          <a:p>
            <a:r>
              <a:rPr lang="en-US" dirty="0"/>
              <a:t>Analysis</a:t>
            </a:r>
          </a:p>
        </p:txBody>
      </p:sp>
    </p:spTree>
    <p:extLst>
      <p:ext uri="{BB962C8B-B14F-4D97-AF65-F5344CB8AC3E}">
        <p14:creationId xmlns:p14="http://schemas.microsoft.com/office/powerpoint/2010/main" val="2645900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458200" cy="4495800"/>
          </a:xfrm>
        </p:spPr>
        <p:txBody>
          <a:bodyPr>
            <a:normAutofit fontScale="92500" lnSpcReduction="10000"/>
          </a:bodyPr>
          <a:lstStyle/>
          <a:p>
            <a:r>
              <a:rPr lang="en-US" dirty="0"/>
              <a:t>The applicant indicates that there will be 46 parking spaces, with two ADA spaces along with parking for golf carts</a:t>
            </a:r>
          </a:p>
          <a:p>
            <a:r>
              <a:rPr lang="en-US" dirty="0"/>
              <a:t>The pickleball site consist of 1.68 acres (73,300 sq. ft.) and 30,576 sq. ft. (41%) of the site will be landscaped. </a:t>
            </a:r>
          </a:p>
          <a:p>
            <a:r>
              <a:rPr lang="en-US" dirty="0"/>
              <a:t>The applicant states that the while the courts are being re-located and the original traffic study, which concluded that traffic impacts would be minimal to the area, is still valid</a:t>
            </a:r>
          </a:p>
        </p:txBody>
      </p:sp>
      <p:sp>
        <p:nvSpPr>
          <p:cNvPr id="3" name="Title 2"/>
          <p:cNvSpPr>
            <a:spLocks noGrp="1"/>
          </p:cNvSpPr>
          <p:nvPr>
            <p:ph type="title"/>
          </p:nvPr>
        </p:nvSpPr>
        <p:spPr/>
        <p:txBody>
          <a:bodyPr/>
          <a:lstStyle/>
          <a:p>
            <a:r>
              <a:rPr lang="en-US" dirty="0"/>
              <a:t>Analysis</a:t>
            </a:r>
          </a:p>
        </p:txBody>
      </p:sp>
    </p:spTree>
    <p:extLst>
      <p:ext uri="{BB962C8B-B14F-4D97-AF65-F5344CB8AC3E}">
        <p14:creationId xmlns:p14="http://schemas.microsoft.com/office/powerpoint/2010/main" val="533912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FD5CB994-08E1-495E-8834-FB67A0468EAA}"/>
              </a:ext>
            </a:extLst>
          </p:cNvPr>
          <p:cNvPicPr>
            <a:picLocks noGrp="1" noChangeAspect="1"/>
          </p:cNvPicPr>
          <p:nvPr>
            <p:ph idx="1"/>
          </p:nvPr>
        </p:nvPicPr>
        <p:blipFill>
          <a:blip r:embed="rId2"/>
          <a:stretch>
            <a:fillRect/>
          </a:stretch>
        </p:blipFill>
        <p:spPr>
          <a:xfrm>
            <a:off x="822158" y="13854"/>
            <a:ext cx="7483641" cy="6463146"/>
          </a:xfrm>
          <a:prstGeom prst="rect">
            <a:avLst/>
          </a:prstGeom>
        </p:spPr>
      </p:pic>
      <p:sp>
        <p:nvSpPr>
          <p:cNvPr id="3" name="Title 2">
            <a:extLst>
              <a:ext uri="{FF2B5EF4-FFF2-40B4-BE49-F238E27FC236}">
                <a16:creationId xmlns:a16="http://schemas.microsoft.com/office/drawing/2014/main" id="{A4553E57-EA6E-4179-B17C-E07EAD767FF8}"/>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362268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8FF406E-651E-43AC-9E1F-14BE6FE81E04}"/>
              </a:ext>
            </a:extLst>
          </p:cNvPr>
          <p:cNvSpPr>
            <a:spLocks noGrp="1"/>
          </p:cNvSpPr>
          <p:nvPr>
            <p:ph type="title"/>
          </p:nvPr>
        </p:nvSpPr>
        <p:spPr/>
        <p:txBody>
          <a:bodyPr/>
          <a:lstStyle/>
          <a:p>
            <a:endParaRPr lang="en-US"/>
          </a:p>
        </p:txBody>
      </p:sp>
      <p:pic>
        <p:nvPicPr>
          <p:cNvPr id="7" name="Content Placeholder 6">
            <a:extLst>
              <a:ext uri="{FF2B5EF4-FFF2-40B4-BE49-F238E27FC236}">
                <a16:creationId xmlns:a16="http://schemas.microsoft.com/office/drawing/2014/main" id="{EFEAC96C-0A27-4BFD-9A0C-F7D548FC13CB}"/>
              </a:ext>
            </a:extLst>
          </p:cNvPr>
          <p:cNvPicPr>
            <a:picLocks noGrp="1" noChangeAspect="1"/>
          </p:cNvPicPr>
          <p:nvPr>
            <p:ph idx="1"/>
          </p:nvPr>
        </p:nvPicPr>
        <p:blipFill>
          <a:blip r:embed="rId2"/>
          <a:stretch>
            <a:fillRect/>
          </a:stretch>
        </p:blipFill>
        <p:spPr>
          <a:xfrm>
            <a:off x="685800" y="190500"/>
            <a:ext cx="8319081" cy="6477000"/>
          </a:xfrm>
          <a:prstGeom prst="rect">
            <a:avLst/>
          </a:prstGeom>
        </p:spPr>
      </p:pic>
    </p:spTree>
    <p:extLst>
      <p:ext uri="{BB962C8B-B14F-4D97-AF65-F5344CB8AC3E}">
        <p14:creationId xmlns:p14="http://schemas.microsoft.com/office/powerpoint/2010/main" val="21502926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3F7B1D1-0BD3-4979-83BD-9225E92E29EF}"/>
              </a:ext>
            </a:extLst>
          </p:cNvPr>
          <p:cNvPicPr>
            <a:picLocks noGrp="1" noChangeAspect="1"/>
          </p:cNvPicPr>
          <p:nvPr>
            <p:ph idx="1"/>
          </p:nvPr>
        </p:nvPicPr>
        <p:blipFill>
          <a:blip r:embed="rId2"/>
          <a:stretch>
            <a:fillRect/>
          </a:stretch>
        </p:blipFill>
        <p:spPr>
          <a:xfrm>
            <a:off x="198603" y="76200"/>
            <a:ext cx="8854776" cy="6248400"/>
          </a:xfrm>
          <a:prstGeom prst="rect">
            <a:avLst/>
          </a:prstGeom>
        </p:spPr>
      </p:pic>
      <p:sp>
        <p:nvSpPr>
          <p:cNvPr id="3" name="Title 2">
            <a:extLst>
              <a:ext uri="{FF2B5EF4-FFF2-40B4-BE49-F238E27FC236}">
                <a16:creationId xmlns:a16="http://schemas.microsoft.com/office/drawing/2014/main" id="{CAD6CDB0-ED69-4644-A775-501FB70E61BB}"/>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95012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E425E68-D111-4BBE-BBD8-DF061CB60F8E}"/>
              </a:ext>
            </a:extLst>
          </p:cNvPr>
          <p:cNvSpPr>
            <a:spLocks noGrp="1"/>
          </p:cNvSpPr>
          <p:nvPr>
            <p:ph idx="1"/>
          </p:nvPr>
        </p:nvSpPr>
        <p:spPr>
          <a:xfrm>
            <a:off x="76200" y="1219200"/>
            <a:ext cx="9067800" cy="4648200"/>
          </a:xfrm>
        </p:spPr>
        <p:txBody>
          <a:bodyPr>
            <a:normAutofit fontScale="92500" lnSpcReduction="20000"/>
          </a:bodyPr>
          <a:lstStyle/>
          <a:p>
            <a:r>
              <a:rPr lang="en-US" dirty="0"/>
              <a:t>The request includes grading for a few man-made areas of 30% slope located on the site and per WCC 110.438.35(a)(3) “any driveway or road that traverses any slope of thirty (30) percent or greater (steeper)”, meets the major grading threshold</a:t>
            </a:r>
          </a:p>
          <a:p>
            <a:r>
              <a:rPr lang="en-US" dirty="0"/>
              <a:t>Typically this requires a special use permit (SUP) for major grading, however an administrative permit receives the same review as a SUP and the administrative permit has been deemed to meet the major grading review requirement and the request has be included in the administrative permit</a:t>
            </a:r>
          </a:p>
        </p:txBody>
      </p:sp>
      <p:sp>
        <p:nvSpPr>
          <p:cNvPr id="3" name="Title 2">
            <a:extLst>
              <a:ext uri="{FF2B5EF4-FFF2-40B4-BE49-F238E27FC236}">
                <a16:creationId xmlns:a16="http://schemas.microsoft.com/office/drawing/2014/main" id="{799D35DA-97DB-402E-8346-E7C7FB48457B}"/>
              </a:ext>
            </a:extLst>
          </p:cNvPr>
          <p:cNvSpPr>
            <a:spLocks noGrp="1"/>
          </p:cNvSpPr>
          <p:nvPr>
            <p:ph type="title"/>
          </p:nvPr>
        </p:nvSpPr>
        <p:spPr/>
        <p:txBody>
          <a:bodyPr/>
          <a:lstStyle/>
          <a:p>
            <a:r>
              <a:rPr lang="en-US" dirty="0"/>
              <a:t>Grading</a:t>
            </a:r>
          </a:p>
        </p:txBody>
      </p:sp>
    </p:spTree>
    <p:extLst>
      <p:ext uri="{BB962C8B-B14F-4D97-AF65-F5344CB8AC3E}">
        <p14:creationId xmlns:p14="http://schemas.microsoft.com/office/powerpoint/2010/main" val="69992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BC7809E-549C-479F-81BD-5E9B935FF17C}"/>
              </a:ext>
            </a:extLst>
          </p:cNvPr>
          <p:cNvSpPr>
            <a:spLocks noGrp="1"/>
          </p:cNvSpPr>
          <p:nvPr>
            <p:ph idx="1"/>
          </p:nvPr>
        </p:nvSpPr>
        <p:spPr>
          <a:xfrm>
            <a:off x="0" y="1219200"/>
            <a:ext cx="8991600" cy="4648200"/>
          </a:xfrm>
        </p:spPr>
        <p:txBody>
          <a:bodyPr>
            <a:normAutofit/>
          </a:bodyPr>
          <a:lstStyle/>
          <a:p>
            <a:r>
              <a:rPr lang="en-US" dirty="0"/>
              <a:t>The 30% slope area is located where the parking lot and drop off area is proposed to be located and the area is approximately 669 sq. ft. in size </a:t>
            </a:r>
          </a:p>
          <a:p>
            <a:r>
              <a:rPr lang="en-US" dirty="0"/>
              <a:t>Approximately 4,983 cubic yards of material will be cut from the site to prepare the site for development</a:t>
            </a:r>
          </a:p>
          <a:p>
            <a:r>
              <a:rPr lang="en-US" dirty="0"/>
              <a:t>Any excess material will be move to other locations on the parcel</a:t>
            </a:r>
          </a:p>
        </p:txBody>
      </p:sp>
      <p:sp>
        <p:nvSpPr>
          <p:cNvPr id="3" name="Title 2">
            <a:extLst>
              <a:ext uri="{FF2B5EF4-FFF2-40B4-BE49-F238E27FC236}">
                <a16:creationId xmlns:a16="http://schemas.microsoft.com/office/drawing/2014/main" id="{15E9E59A-319C-4969-BA74-473CD0FCF177}"/>
              </a:ext>
            </a:extLst>
          </p:cNvPr>
          <p:cNvSpPr>
            <a:spLocks noGrp="1"/>
          </p:cNvSpPr>
          <p:nvPr>
            <p:ph type="title"/>
          </p:nvPr>
        </p:nvSpPr>
        <p:spPr/>
        <p:txBody>
          <a:bodyPr/>
          <a:lstStyle/>
          <a:p>
            <a:r>
              <a:rPr lang="en-US" dirty="0"/>
              <a:t>Grading</a:t>
            </a:r>
          </a:p>
        </p:txBody>
      </p:sp>
    </p:spTree>
    <p:extLst>
      <p:ext uri="{BB962C8B-B14F-4D97-AF65-F5344CB8AC3E}">
        <p14:creationId xmlns:p14="http://schemas.microsoft.com/office/powerpoint/2010/main" val="953183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br>
              <a:rPr lang="en-US" dirty="0"/>
            </a:br>
            <a:endParaRPr lang="en-US" dirty="0"/>
          </a:p>
        </p:txBody>
      </p:sp>
      <p:sp>
        <p:nvSpPr>
          <p:cNvPr id="9" name="Content Placeholder 8">
            <a:extLst>
              <a:ext uri="{FF2B5EF4-FFF2-40B4-BE49-F238E27FC236}">
                <a16:creationId xmlns:a16="http://schemas.microsoft.com/office/drawing/2014/main" id="{05572145-83B5-4E38-8185-CD464C0CE574}"/>
              </a:ext>
            </a:extLst>
          </p:cNvPr>
          <p:cNvSpPr>
            <a:spLocks noGrp="1"/>
          </p:cNvSpPr>
          <p:nvPr>
            <p:ph idx="1"/>
          </p:nvPr>
        </p:nvSpPr>
        <p:spPr/>
        <p:txBody>
          <a:bodyPr/>
          <a:lstStyle/>
          <a:p>
            <a:endParaRPr lang="en-US"/>
          </a:p>
        </p:txBody>
      </p:sp>
      <p:pic>
        <p:nvPicPr>
          <p:cNvPr id="10" name="Picture 9">
            <a:extLst>
              <a:ext uri="{FF2B5EF4-FFF2-40B4-BE49-F238E27FC236}">
                <a16:creationId xmlns:a16="http://schemas.microsoft.com/office/drawing/2014/main" id="{7369A412-DAE6-4E3A-A632-308D1DC5E7B8}"/>
              </a:ext>
            </a:extLst>
          </p:cNvPr>
          <p:cNvPicPr>
            <a:picLocks noChangeAspect="1"/>
          </p:cNvPicPr>
          <p:nvPr/>
        </p:nvPicPr>
        <p:blipFill>
          <a:blip r:embed="rId2"/>
          <a:stretch>
            <a:fillRect/>
          </a:stretch>
        </p:blipFill>
        <p:spPr>
          <a:xfrm>
            <a:off x="36123" y="228600"/>
            <a:ext cx="9182384" cy="6324600"/>
          </a:xfrm>
          <a:prstGeom prst="rect">
            <a:avLst/>
          </a:prstGeom>
        </p:spPr>
      </p:pic>
    </p:spTree>
    <p:extLst>
      <p:ext uri="{BB962C8B-B14F-4D97-AF65-F5344CB8AC3E}">
        <p14:creationId xmlns:p14="http://schemas.microsoft.com/office/powerpoint/2010/main" val="1686917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457200" y="1219200"/>
            <a:ext cx="8534400" cy="4648200"/>
          </a:xfrm>
        </p:spPr>
        <p:txBody>
          <a:bodyPr>
            <a:normAutofit lnSpcReduction="10000"/>
          </a:bodyPr>
          <a:lstStyle/>
          <a:p>
            <a:r>
              <a:rPr lang="en-US" dirty="0"/>
              <a:t>Notices were sent to 239 parcels </a:t>
            </a:r>
          </a:p>
          <a:p>
            <a:r>
              <a:rPr lang="en-US" dirty="0"/>
              <a:t>The South Truckee Meadows/Washoe Valley CAB reviewed the application on November 5, 2020 and unanimously recommended approval of the request with very little discussion</a:t>
            </a:r>
          </a:p>
          <a:p>
            <a:r>
              <a:rPr lang="en-US" dirty="0"/>
              <a:t>I did receive emails in support of the pickleball courts since the staff report was completed that have been distributed to the BOA members </a:t>
            </a:r>
          </a:p>
        </p:txBody>
      </p:sp>
    </p:spTree>
    <p:extLst>
      <p:ext uri="{BB962C8B-B14F-4D97-AF65-F5344CB8AC3E}">
        <p14:creationId xmlns:p14="http://schemas.microsoft.com/office/powerpoint/2010/main" val="3406720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DD5824E-060E-44D0-B85E-AF3152EF1F5A}"/>
              </a:ext>
            </a:extLst>
          </p:cNvPr>
          <p:cNvPicPr>
            <a:picLocks noGrp="1" noChangeAspect="1"/>
          </p:cNvPicPr>
          <p:nvPr>
            <p:ph idx="1"/>
          </p:nvPr>
        </p:nvPicPr>
        <p:blipFill>
          <a:blip r:embed="rId2"/>
          <a:stretch>
            <a:fillRect/>
          </a:stretch>
        </p:blipFill>
        <p:spPr>
          <a:xfrm>
            <a:off x="1954985" y="40204"/>
            <a:ext cx="4979215" cy="6741596"/>
          </a:xfrm>
          <a:prstGeom prst="rect">
            <a:avLst/>
          </a:prstGeom>
        </p:spPr>
      </p:pic>
      <p:sp>
        <p:nvSpPr>
          <p:cNvPr id="3" name="Title 2">
            <a:extLst>
              <a:ext uri="{FF2B5EF4-FFF2-40B4-BE49-F238E27FC236}">
                <a16:creationId xmlns:a16="http://schemas.microsoft.com/office/drawing/2014/main" id="{32DD548F-FBBE-452C-8395-E91986D8DAB0}"/>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34326450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pPr marL="0" indent="0">
              <a:buNone/>
            </a:pPr>
            <a:r>
              <a:rPr lang="en-US" sz="4000" dirty="0"/>
              <a:t>The reviewing agencies had no issues with the application and conditions are included in your staff report.</a:t>
            </a:r>
          </a:p>
        </p:txBody>
      </p:sp>
    </p:spTree>
    <p:extLst>
      <p:ext uri="{BB962C8B-B14F-4D97-AF65-F5344CB8AC3E}">
        <p14:creationId xmlns:p14="http://schemas.microsoft.com/office/powerpoint/2010/main" val="20838863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Findings</a:t>
            </a:r>
          </a:p>
        </p:txBody>
      </p:sp>
      <p:sp>
        <p:nvSpPr>
          <p:cNvPr id="4" name="Content Placeholder 3"/>
          <p:cNvSpPr>
            <a:spLocks noGrp="1"/>
          </p:cNvSpPr>
          <p:nvPr>
            <p:ph idx="1"/>
          </p:nvPr>
        </p:nvSpPr>
        <p:spPr>
          <a:xfrm>
            <a:off x="457200" y="1219200"/>
            <a:ext cx="8229600" cy="4648200"/>
          </a:xfrm>
        </p:spPr>
        <p:txBody>
          <a:bodyPr>
            <a:noAutofit/>
          </a:bodyPr>
          <a:lstStyle/>
          <a:p>
            <a:pPr marL="0" indent="0" fontAlgn="base" hangingPunct="0">
              <a:buNone/>
            </a:pPr>
            <a:r>
              <a:rPr lang="en-US" sz="4000" dirty="0"/>
              <a:t>Staff is able to make all the required findings, as detailed in the staff report on Page 10-11</a:t>
            </a:r>
          </a:p>
        </p:txBody>
      </p:sp>
    </p:spTree>
    <p:extLst>
      <p:ext uri="{BB962C8B-B14F-4D97-AF65-F5344CB8AC3E}">
        <p14:creationId xmlns:p14="http://schemas.microsoft.com/office/powerpoint/2010/main" val="12720914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534400" cy="4724400"/>
          </a:xfrm>
        </p:spPr>
        <p:txBody>
          <a:bodyPr>
            <a:normAutofit/>
          </a:bodyPr>
          <a:lstStyle/>
          <a:p>
            <a:pPr marL="0" indent="0">
              <a:buNone/>
            </a:pPr>
            <a:r>
              <a:rPr lang="en-US" dirty="0"/>
              <a:t>I move that, after giving reasoned consideration to the information contained in the staff report and information received during the public hearing, the Board of Adjustment approve with the conditions included as Exhibit A to this matter, Administrative Permit Case Number WADMIN20-0010 for Lucky Star Golf, LLC, having made the four findings in accordance with Washoe County Code Section 110.808.25</a:t>
            </a:r>
          </a:p>
        </p:txBody>
      </p:sp>
      <p:sp>
        <p:nvSpPr>
          <p:cNvPr id="3" name="Title 2"/>
          <p:cNvSpPr>
            <a:spLocks noGrp="1"/>
          </p:cNvSpPr>
          <p:nvPr>
            <p:ph type="title"/>
          </p:nvPr>
        </p:nvSpPr>
        <p:spPr>
          <a:xfrm>
            <a:off x="685800" y="76200"/>
            <a:ext cx="8686800" cy="990600"/>
          </a:xfrm>
        </p:spPr>
        <p:txBody>
          <a:bodyPr/>
          <a:lstStyle/>
          <a:p>
            <a:r>
              <a:rPr lang="en-US" dirty="0"/>
              <a:t>Administrative Permit Motion </a:t>
            </a:r>
            <a:br>
              <a:rPr lang="en-US" dirty="0"/>
            </a:br>
            <a:endParaRPr lang="en-US" dirty="0"/>
          </a:p>
        </p:txBody>
      </p:sp>
    </p:spTree>
    <p:extLst>
      <p:ext uri="{BB962C8B-B14F-4D97-AF65-F5344CB8AC3E}">
        <p14:creationId xmlns:p14="http://schemas.microsoft.com/office/powerpoint/2010/main" val="4136658126"/>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purl.org/dc/elements/1.1/"/>
    <ds:schemaRef ds:uri="http://purl.org/dc/dcmitype/"/>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http://purl.org/dc/terms/"/>
    <ds:schemaRef ds:uri="a94d8b85-37e1-4d17-8d55-8b7d207932bb"/>
    <ds:schemaRef ds:uri="http://schemas.microsoft.com/sharepoint/v3/fields"/>
    <ds:schemaRef ds:uri="CEA9126C-A9B1-4F4A-855C-DD0F845697D2"/>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2879</TotalTime>
  <Words>655</Words>
  <Application>Microsoft Office PowerPoint</Application>
  <PresentationFormat>On-screen Show (4:3)</PresentationFormat>
  <Paragraphs>38</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Wingdings</vt:lpstr>
      <vt:lpstr>PowerPoint_Template_2015</vt:lpstr>
      <vt:lpstr>WADMIN20-0010 The Club at ArrowCreek Pickleball Court</vt:lpstr>
      <vt:lpstr>Request</vt:lpstr>
      <vt:lpstr>PowerPoint Presentation</vt:lpstr>
      <vt:lpstr>Background</vt:lpstr>
      <vt:lpstr>Background </vt:lpstr>
      <vt:lpstr>Analysis</vt:lpstr>
      <vt:lpstr>Analysis</vt:lpstr>
      <vt:lpstr>PowerPoint Presentation</vt:lpstr>
      <vt:lpstr>PowerPoint Presentation</vt:lpstr>
      <vt:lpstr>PowerPoint Presentation</vt:lpstr>
      <vt:lpstr>Grading</vt:lpstr>
      <vt:lpstr>Grading</vt:lpstr>
      <vt:lpstr> </vt:lpstr>
      <vt:lpstr>Public Notice &amp; CAB</vt:lpstr>
      <vt:lpstr>PowerPoint Presentation</vt:lpstr>
      <vt:lpstr>Reviewing Agencies</vt:lpstr>
      <vt:lpstr>Findings</vt:lpstr>
      <vt:lpstr>Administrative Permit Motion  </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118</cp:revision>
  <cp:lastPrinted>2018-09-05T18:37:41Z</cp:lastPrinted>
  <dcterms:created xsi:type="dcterms:W3CDTF">2015-09-25T21:46:02Z</dcterms:created>
  <dcterms:modified xsi:type="dcterms:W3CDTF">2020-12-02T16:27:38Z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